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82" r:id="rId4"/>
    <p:sldId id="280" r:id="rId5"/>
    <p:sldId id="261" r:id="rId6"/>
    <p:sldId id="281" r:id="rId7"/>
    <p:sldId id="275" r:id="rId8"/>
    <p:sldId id="276" r:id="rId9"/>
    <p:sldId id="277" r:id="rId10"/>
    <p:sldId id="279" r:id="rId11"/>
    <p:sldId id="283" r:id="rId12"/>
    <p:sldId id="273" r:id="rId13"/>
  </p:sldIdLst>
  <p:sldSz cx="9144000" cy="6858000" type="screen4x3"/>
  <p:notesSz cx="6858000" cy="9144000"/>
  <p:custDataLst>
    <p:tags r:id="rId14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  <a:srgbClr val="800080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D7AC3CCA-C797-4891-BE02-D94E43425B78}" styleName="Средний стиль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8901" autoAdjust="0"/>
    <p:restoredTop sz="94660"/>
  </p:normalViewPr>
  <p:slideViewPr>
    <p:cSldViewPr>
      <p:cViewPr varScale="1">
        <p:scale>
          <a:sx n="72" d="100"/>
          <a:sy n="72" d="100"/>
        </p:scale>
        <p:origin x="-13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gs" Target="tags/tag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2BB9F37F-684A-4FD1-8DB3-16F24E5F2EA4}" type="datetimeFigureOut">
              <a:rPr lang="ru-RU" smtClean="0"/>
              <a:pPr/>
              <a:t>05.01.2016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99714576-643D-4EE6-B099-EB9D73C2A50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iming>
    <p:tnLst>
      <p:par>
        <p:cTn id="1" dur="indefinite" restart="never" nodeType="tmRoot"/>
      </p:par>
    </p:tnLst>
  </p:timing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340768"/>
            <a:ext cx="7846640" cy="2448272"/>
          </a:xfrm>
          <a:noFill/>
        </p:spPr>
        <p:txBody>
          <a:bodyPr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3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kk-KZ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Қазақ этнопедагогикасындағы эстетикалық тәрбие</a:t>
            </a:r>
            <a:endParaRPr lang="ru-RU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47664" y="692696"/>
            <a:ext cx="626469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Эстетикалық тәрбиеде халық ауыз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әдебиетінің маңызы зор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Оның мазмұны халқымыздық бүкіл өмір тәжірибесін қамти отырып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ұрпақтың санасын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әсемдік сезімін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талғамын дамытуда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рөлі ерекше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b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Эстетикалық тәрбие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жүйесінде ұлттық өнердің орны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ерекше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Лирикалық, үйелмендік, тұрмыстық, әдет-ғұрыптың, еңбектік және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әндер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өлеңдер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Музыкалық аспаптар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домбыра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шертер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асатаяқ, шаңқобыз, мүйіз сырнай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жетіген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үскірік,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т.б.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Қолданбалы қолөнер бұйымдары: ағаш, тері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, металл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өңдеу өнері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ü"/>
            </a:pP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Ауыз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әдебиеті.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Олар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ұрпақтың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бос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уақытында эстетикалық тәрбие 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беру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ісіне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қызмет етті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692696"/>
            <a:ext cx="698477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Тәрбие отбасынан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басталады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дегендей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балаға имандылық, инабаттылық,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ар,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ождан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уағызы, қоршаған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орта,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табиғат сырына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жастайынан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тәнті ету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тәрбиеден туатын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үрдіс.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Ананың сөзі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ақылдық көзі деп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қарау, атаның өнегелі ісін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мұра түту, оның жолын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қуу, ән 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күйді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жыр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мен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термені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азық ету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зергерлік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шеберлік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ұсталық өнерді үйрену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ананың әлдиі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әженің бесік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жыры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ru-RU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бәрі тәрбиенің тағылымдары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загруженное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699792" y="2996952"/>
            <a:ext cx="4536504" cy="338493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Прямоугольник 13"/>
          <p:cNvSpPr/>
          <p:nvPr/>
        </p:nvSpPr>
        <p:spPr>
          <a:xfrm>
            <a:off x="395536" y="836712"/>
            <a:ext cx="8352928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kk-KZ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Назарларыңызға </a:t>
            </a:r>
          </a:p>
          <a:p>
            <a:pPr algn="ctr"/>
            <a:r>
              <a:rPr lang="kk-KZ" sz="72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рақмет!</a:t>
            </a:r>
            <a:endParaRPr lang="ru-RU" sz="72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3717031"/>
            <a:ext cx="77048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 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504" y="332656"/>
            <a:ext cx="8784976" cy="6336704"/>
          </a:xfrm>
        </p:spPr>
        <p:txBody>
          <a:bodyPr>
            <a:normAutofit lnSpcReduction="10000"/>
          </a:bodyPr>
          <a:lstStyle/>
          <a:p>
            <a:pPr marL="457200" indent="-457200" algn="r">
              <a:buNone/>
            </a:pPr>
            <a:r>
              <a:rPr lang="ru-RU" sz="2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ҚАЗАҚ ЭТНОПЕДАГОГИКАСЫНЫҢ ҚАЛЫПТАСУЫ</a:t>
            </a:r>
            <a:r>
              <a:rPr lang="ru-RU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marL="342900" indent="-3429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</a:t>
            </a:r>
          </a:p>
          <a:p>
            <a:pPr marL="342900" indent="-3429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     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Қазақ этнопедагогикасының қайнар бұлағы біздің заманымызға дейінгі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дәуірден бастау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алады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Ұлттық мәдениеттің тегі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сол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ұлттың ұлт болып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қалыптаспай тұрған кезінен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бастап-ақ жеке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ұлыстардың ұрпағын тәрбиелеуден туындағаны белгілі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Себебі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қазақ халқы, жалпы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адамзат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баласы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пайда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болған кезден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бастап-ақ ұрпақ тәрбиесімен айналысқан.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Қазақ халқының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ө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те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әрідегі ата-бабаларының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мір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сүрген кезінен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(VI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ғ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.,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Түрік қағанаты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)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бастау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алып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,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күні бүгінге дейін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кәдесіне жарап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келе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жатқан рухани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мұраларының бірі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–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халықтық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педагогика.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Халықтық педагогикамен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қатар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«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этнопедагогика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»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атауы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жиі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қолданылады.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Этнопедагогика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–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халықтық тәлім-тәрбиені, оның тәжірибесін қорытындылап, жүйелейтін теориялық сипаттағы ғылым саласы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Ол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халықтық педагогиканы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ғылыми педагогикамен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байланыстырып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отыратын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kk-KZ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ө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ткел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іспеттес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ғылым.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Этнопедагогиканың негізі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ұлттық тәлім 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–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ea typeface="Calibri"/>
                <a:cs typeface="Times New Roman" pitchFamily="18" charset="0"/>
              </a:rPr>
              <a:t>тәрбие.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 algn="just">
              <a:spcBef>
                <a:spcPts val="0"/>
              </a:spcBef>
              <a:buNone/>
            </a:pPr>
            <a:r>
              <a:rPr lang="ru-RU" sz="1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  <a:endParaRPr lang="ru-RU" sz="1600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 marL="342900" indent="-342900" algn="just">
              <a:spcBef>
                <a:spcPts val="0"/>
              </a:spcBef>
              <a:buNone/>
            </a:pPr>
            <a:endParaRPr lang="ru-RU" sz="1600" dirty="0" smtClean="0">
              <a:solidFill>
                <a:srgbClr val="FF0000"/>
              </a:solidFill>
              <a:latin typeface="Times New Roman" pitchFamily="18" charset="0"/>
              <a:ea typeface="Calibri"/>
              <a:cs typeface="Times New Roman" pitchFamily="18" charset="0"/>
            </a:endParaRPr>
          </a:p>
          <a:p>
            <a:pPr>
              <a:buNone/>
            </a:pPr>
            <a:endParaRPr lang="ru-RU" sz="1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51520" y="177286"/>
          <a:ext cx="8640960" cy="6511856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2245477"/>
                <a:gridCol w="6395483"/>
              </a:tblGrid>
              <a:tr h="47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 pitchFamily="18" charset="0"/>
                          <a:cs typeface="Times New Roman" pitchFamily="18" charset="0"/>
                        </a:rPr>
                        <a:t>Абай Құнанбаев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latin typeface="Times New Roman" pitchFamily="18" charset="0"/>
                          <a:cs typeface="Times New Roman" pitchFamily="18" charset="0"/>
                        </a:rPr>
                        <a:t>Өнер, білім, тіл, мәдениет келешегіне сәуле беру, ұлттық тәрбиенің ұрықтарын шашу.</a:t>
                      </a:r>
                      <a:endParaRPr lang="ru-RU" sz="14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6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Ыбырай Алтынсарин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Халыққа білім беру, ұлттық педагогиканың, балалар әдебиетінің негізін қалау.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7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Шоқан Уалиханов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Ұлттық ғалымдардың негіздерін жасау, ұлттық мәдениеттің тарихан жасап, болашаққа жол ашу.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7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Ахмет Байтұрсынов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Ұлттық ғылымдардың негіздерін жасау қазақ тілі ғылымы мен журналистикасының керегесін қалау.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Мағжан Жұмабаев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Ұлттық педагогиканың, қазақ поэзиясының негіздерін жасау.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Жүсіпбек Аймауытов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Ұлттық психологияның қазақ романының бастау бұлағын ашу.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7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Міржақып Дулатов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Ұлттық тәрбиенің, ұлттық журналистиканың, балалар әдебиетінің қайнар бастауларын ашу.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Шәкәрім Құдайберді ұлы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поэзиясы, ұлттық тәрбие мәселелері туралы ойларды іске асыру.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569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Сұлтанмахмұт Торайғыров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Ұлттық тәрбие мәселелерін, қазақ поэзиясын, ұлттық мәдениетті көтеру.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7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Мұхтар Әуезов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әдебиетін дамыту, филология ғылымының негіздерін қалау, ұлттық тәрбиенің шаңырағын көтеру.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35667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Төлеген Тәжібаев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Ұлттық психология ғылымын дамыту, ұлттық мәдениетті өркендету.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47992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Құлжанова Нәзипа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Мектепке дейінгі тәрбиенің негіздерін қалау, қазақ әйелдеріне білім беру мәселесін қозғау.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  <a:tr h="119982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Соңғы ғалымдар</a:t>
                      </a:r>
                      <a:endParaRPr lang="ru-RU" sz="140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kk-KZ" sz="1400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Қазақ этнопедагогикасының теориясын жасау ( С. Қалиев), ғұламалардың этнопедагогикалық ойларын сараптау ( Қ. Жарықбаев) , қазақ этнопедагогикасының методологиясын түзу (С.Ұзақбаева, К. Ж. Қожахметова), қазақ этнопедагогикасының оқу бағдарламасын, оқу құралын, әдістемесін түзу (Ә. Табылдиев) т.б. </a:t>
                      </a:r>
                      <a:endParaRPr lang="ru-RU" sz="1400" dirty="0">
                        <a:solidFill>
                          <a:srgbClr val="002060"/>
                        </a:solidFill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19" name="Rectangle 15"/>
          <p:cNvSpPr>
            <a:spLocks noChangeArrowheads="1"/>
          </p:cNvSpPr>
          <p:nvPr/>
        </p:nvSpPr>
        <p:spPr bwMode="auto">
          <a:xfrm>
            <a:off x="1778000" y="1700213"/>
            <a:ext cx="1857375" cy="460375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Этнопедагогикалық психология</a:t>
            </a: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21508" name="Oval 4"/>
          <p:cNvSpPr>
            <a:spLocks noChangeArrowheads="1"/>
          </p:cNvSpPr>
          <p:nvPr/>
        </p:nvSpPr>
        <p:spPr bwMode="auto">
          <a:xfrm>
            <a:off x="2700338" y="2420938"/>
            <a:ext cx="3382962" cy="863600"/>
          </a:xfrm>
          <a:prstGeom prst="ellipse">
            <a:avLst/>
          </a:prstGeom>
          <a:gradFill rotWithShape="1">
            <a:gsLst>
              <a:gs pos="0">
                <a:srgbClr val="FFFF00"/>
              </a:gs>
              <a:gs pos="100000">
                <a:srgbClr val="D810A8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FF66CC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2E4E"/>
                </a:solidFill>
              </a:rPr>
              <a:t>ҚАЗАҚ ЭТНОПЕДАГОГИКАСЫ</a:t>
            </a:r>
            <a:r>
              <a:rPr lang="ru-RU" sz="1600" b="1">
                <a:solidFill>
                  <a:srgbClr val="002E4E"/>
                </a:solidFill>
              </a:rPr>
              <a:t>                </a:t>
            </a:r>
          </a:p>
        </p:txBody>
      </p:sp>
      <p:sp>
        <p:nvSpPr>
          <p:cNvPr id="21509" name="Line 5"/>
          <p:cNvSpPr>
            <a:spLocks noChangeShapeType="1"/>
          </p:cNvSpPr>
          <p:nvPr/>
        </p:nvSpPr>
        <p:spPr bwMode="auto">
          <a:xfrm flipH="1" flipV="1">
            <a:off x="4614863" y="1916113"/>
            <a:ext cx="28575" cy="504825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0" name="Line 6"/>
          <p:cNvSpPr>
            <a:spLocks noChangeShapeType="1"/>
          </p:cNvSpPr>
          <p:nvPr/>
        </p:nvSpPr>
        <p:spPr bwMode="auto">
          <a:xfrm flipH="1">
            <a:off x="3995738" y="3284538"/>
            <a:ext cx="288925" cy="504825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1" name="Line 7"/>
          <p:cNvSpPr>
            <a:spLocks noChangeShapeType="1"/>
          </p:cNvSpPr>
          <p:nvPr/>
        </p:nvSpPr>
        <p:spPr bwMode="auto">
          <a:xfrm flipH="1">
            <a:off x="2339975" y="2781300"/>
            <a:ext cx="342900" cy="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2" name="Line 8"/>
          <p:cNvSpPr>
            <a:spLocks noChangeShapeType="1"/>
          </p:cNvSpPr>
          <p:nvPr/>
        </p:nvSpPr>
        <p:spPr bwMode="auto">
          <a:xfrm>
            <a:off x="6084888" y="2781300"/>
            <a:ext cx="342900" cy="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3" name="Line 9"/>
          <p:cNvSpPr>
            <a:spLocks noChangeShapeType="1"/>
          </p:cNvSpPr>
          <p:nvPr/>
        </p:nvSpPr>
        <p:spPr bwMode="auto">
          <a:xfrm>
            <a:off x="5703888" y="3121025"/>
            <a:ext cx="596900" cy="452438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4" name="Line 10"/>
          <p:cNvSpPr>
            <a:spLocks noChangeShapeType="1"/>
          </p:cNvSpPr>
          <p:nvPr/>
        </p:nvSpPr>
        <p:spPr bwMode="auto">
          <a:xfrm flipV="1">
            <a:off x="5580063" y="2133600"/>
            <a:ext cx="431800" cy="431800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5" name="Line 11"/>
          <p:cNvSpPr>
            <a:spLocks noChangeShapeType="1"/>
          </p:cNvSpPr>
          <p:nvPr/>
        </p:nvSpPr>
        <p:spPr bwMode="auto">
          <a:xfrm flipH="1" flipV="1">
            <a:off x="3563938" y="2133600"/>
            <a:ext cx="293687" cy="301625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6" name="Line 12"/>
          <p:cNvSpPr>
            <a:spLocks noChangeShapeType="1"/>
          </p:cNvSpPr>
          <p:nvPr/>
        </p:nvSpPr>
        <p:spPr bwMode="auto">
          <a:xfrm>
            <a:off x="5076825" y="3213100"/>
            <a:ext cx="358775" cy="625475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7" name="Line 13"/>
          <p:cNvSpPr>
            <a:spLocks noChangeShapeType="1"/>
          </p:cNvSpPr>
          <p:nvPr/>
        </p:nvSpPr>
        <p:spPr bwMode="auto">
          <a:xfrm flipH="1">
            <a:off x="2916238" y="3235325"/>
            <a:ext cx="598487" cy="265113"/>
          </a:xfrm>
          <a:prstGeom prst="line">
            <a:avLst/>
          </a:prstGeom>
          <a:noFill/>
          <a:ln w="28575">
            <a:solidFill>
              <a:srgbClr val="FF66CC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1518" name="Rectangle 14"/>
          <p:cNvSpPr>
            <a:spLocks noChangeArrowheads="1"/>
          </p:cNvSpPr>
          <p:nvPr/>
        </p:nvSpPr>
        <p:spPr bwMode="auto">
          <a:xfrm>
            <a:off x="3203575" y="3860800"/>
            <a:ext cx="1389063" cy="496888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Этномәдени мұралар</a:t>
            </a: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21520" name="Rectangle 16"/>
          <p:cNvSpPr>
            <a:spLocks noChangeArrowheads="1"/>
          </p:cNvSpPr>
          <p:nvPr/>
        </p:nvSpPr>
        <p:spPr bwMode="auto">
          <a:xfrm>
            <a:off x="5580063" y="1628775"/>
            <a:ext cx="1622425" cy="468313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Этносфералық</a:t>
            </a:r>
          </a:p>
          <a:p>
            <a:pPr algn="ctr"/>
            <a:r>
              <a:rPr lang="ru-RU" sz="1400" b="1">
                <a:solidFill>
                  <a:srgbClr val="000000"/>
                </a:solidFill>
              </a:rPr>
              <a:t>кеңістік</a:t>
            </a: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21521" name="Rectangle 17"/>
          <p:cNvSpPr>
            <a:spLocks noChangeArrowheads="1"/>
          </p:cNvSpPr>
          <p:nvPr/>
        </p:nvSpPr>
        <p:spPr bwMode="auto">
          <a:xfrm>
            <a:off x="1476375" y="3429000"/>
            <a:ext cx="1436688" cy="534988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Ұлттық</a:t>
            </a:r>
          </a:p>
          <a:p>
            <a:pPr algn="ctr"/>
            <a:r>
              <a:rPr lang="ru-RU" sz="1400" b="1">
                <a:solidFill>
                  <a:srgbClr val="000000"/>
                </a:solidFill>
              </a:rPr>
              <a:t>тәлім-тәрбие</a:t>
            </a: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21522" name="Rectangle 18"/>
          <p:cNvSpPr>
            <a:spLocks noChangeArrowheads="1"/>
          </p:cNvSpPr>
          <p:nvPr/>
        </p:nvSpPr>
        <p:spPr bwMode="auto">
          <a:xfrm>
            <a:off x="6443663" y="2565400"/>
            <a:ext cx="1544637" cy="454025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Этникалық идентификация</a:t>
            </a: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21523" name="Rectangle 19"/>
          <p:cNvSpPr>
            <a:spLocks noChangeArrowheads="1"/>
          </p:cNvSpPr>
          <p:nvPr/>
        </p:nvSpPr>
        <p:spPr bwMode="auto">
          <a:xfrm>
            <a:off x="4859338" y="3860800"/>
            <a:ext cx="1238250" cy="496888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Этностық сана әлемі</a:t>
            </a: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21524" name="Rectangle 20"/>
          <p:cNvSpPr>
            <a:spLocks noChangeArrowheads="1"/>
          </p:cNvSpPr>
          <p:nvPr/>
        </p:nvSpPr>
        <p:spPr bwMode="auto">
          <a:xfrm>
            <a:off x="827088" y="2492375"/>
            <a:ext cx="1511300" cy="593725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Этникалық стереотиптер</a:t>
            </a: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21525" name="Rectangle 21"/>
          <p:cNvSpPr>
            <a:spLocks noChangeArrowheads="1"/>
          </p:cNvSpPr>
          <p:nvPr/>
        </p:nvSpPr>
        <p:spPr bwMode="auto">
          <a:xfrm>
            <a:off x="6227763" y="3500438"/>
            <a:ext cx="1857375" cy="457200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Этнопедагогикалық білім</a:t>
            </a:r>
            <a:endParaRPr lang="ru-RU" sz="1400">
              <a:solidFill>
                <a:srgbClr val="000000"/>
              </a:solidFill>
            </a:endParaRPr>
          </a:p>
        </p:txBody>
      </p:sp>
      <p:sp>
        <p:nvSpPr>
          <p:cNvPr id="21526" name="Text Box 22"/>
          <p:cNvSpPr txBox="1">
            <a:spLocks noChangeArrowheads="1"/>
          </p:cNvSpPr>
          <p:nvPr/>
        </p:nvSpPr>
        <p:spPr bwMode="auto">
          <a:xfrm>
            <a:off x="3851275" y="1530350"/>
            <a:ext cx="1512888" cy="314325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50000">
                <a:srgbClr val="FFFFD7"/>
              </a:gs>
              <a:gs pos="100000">
                <a:srgbClr val="D810A8"/>
              </a:gs>
            </a:gsLst>
            <a:lin ang="18900000" scaled="1"/>
          </a:gradFill>
          <a:ln w="9525">
            <a:solidFill>
              <a:srgbClr val="FF66CC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000000"/>
                </a:solidFill>
              </a:rPr>
              <a:t>Этнодидактика</a:t>
            </a:r>
          </a:p>
        </p:txBody>
      </p:sp>
      <p:sp>
        <p:nvSpPr>
          <p:cNvPr id="21527" name="Rectangle 23"/>
          <p:cNvSpPr>
            <a:spLocks noChangeArrowheads="1"/>
          </p:cNvSpPr>
          <p:nvPr/>
        </p:nvSpPr>
        <p:spPr bwMode="auto">
          <a:xfrm>
            <a:off x="1331913" y="4437063"/>
            <a:ext cx="1511300" cy="565150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Этнопедагогика  тарихы</a:t>
            </a:r>
          </a:p>
        </p:txBody>
      </p:sp>
      <p:sp>
        <p:nvSpPr>
          <p:cNvPr id="21532" name="Rectangle 28"/>
          <p:cNvSpPr>
            <a:spLocks noChangeArrowheads="1"/>
          </p:cNvSpPr>
          <p:nvPr/>
        </p:nvSpPr>
        <p:spPr bwMode="auto">
          <a:xfrm>
            <a:off x="3419475" y="909638"/>
            <a:ext cx="2232025" cy="431800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Ұлттық мектеп</a:t>
            </a:r>
          </a:p>
        </p:txBody>
      </p:sp>
      <p:sp>
        <p:nvSpPr>
          <p:cNvPr id="21533" name="Rectangle 29"/>
          <p:cNvSpPr>
            <a:spLocks noChangeArrowheads="1"/>
          </p:cNvSpPr>
          <p:nvPr/>
        </p:nvSpPr>
        <p:spPr bwMode="auto">
          <a:xfrm>
            <a:off x="3132138" y="4868863"/>
            <a:ext cx="1485900" cy="431800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Ұлттық өнер</a:t>
            </a:r>
          </a:p>
        </p:txBody>
      </p:sp>
      <p:sp>
        <p:nvSpPr>
          <p:cNvPr id="21534" name="Rectangle 30"/>
          <p:cNvSpPr>
            <a:spLocks noChangeArrowheads="1"/>
          </p:cNvSpPr>
          <p:nvPr/>
        </p:nvSpPr>
        <p:spPr bwMode="auto">
          <a:xfrm>
            <a:off x="6372225" y="4365625"/>
            <a:ext cx="1944688" cy="792163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Халықтың педагогикалық білімі мен тәжірибесі</a:t>
            </a:r>
          </a:p>
        </p:txBody>
      </p:sp>
      <p:sp>
        <p:nvSpPr>
          <p:cNvPr id="21535" name="Rectangle 31"/>
          <p:cNvSpPr>
            <a:spLocks noChangeArrowheads="1"/>
          </p:cNvSpPr>
          <p:nvPr/>
        </p:nvSpPr>
        <p:spPr bwMode="auto">
          <a:xfrm>
            <a:off x="4784725" y="4868863"/>
            <a:ext cx="1371600" cy="576262"/>
          </a:xfrm>
          <a:prstGeom prst="rect">
            <a:avLst/>
          </a:prstGeom>
          <a:gradFill rotWithShape="1">
            <a:gsLst>
              <a:gs pos="0">
                <a:srgbClr val="D810A8"/>
              </a:gs>
              <a:gs pos="100000">
                <a:srgbClr val="FFFF00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RU" sz="1400" b="1">
                <a:solidFill>
                  <a:srgbClr val="000000"/>
                </a:solidFill>
              </a:rPr>
              <a:t>Халық ауыз әдебиеті</a:t>
            </a:r>
          </a:p>
        </p:txBody>
      </p:sp>
      <p:sp>
        <p:nvSpPr>
          <p:cNvPr id="21536" name="Rectangle 32"/>
          <p:cNvSpPr>
            <a:spLocks noChangeArrowheads="1"/>
          </p:cNvSpPr>
          <p:nvPr/>
        </p:nvSpPr>
        <p:spPr bwMode="auto">
          <a:xfrm>
            <a:off x="1763689" y="63570"/>
            <a:ext cx="5524524" cy="707886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chemeClr val="accent2"/>
              </a:gs>
            </a:gsLst>
            <a:path path="shape">
              <a:fillToRect l="50000" t="50000" r="50000" b="50000"/>
            </a:path>
          </a:gradFill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MO" sz="2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Ұлттық </a:t>
            </a:r>
            <a:r>
              <a:rPr lang="ru-MO" sz="2000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педагогика </a:t>
            </a:r>
            <a:r>
              <a:rPr lang="ru-MO" sz="2000" b="1" cap="all" dirty="0" err="1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ғылымының салалары</a:t>
            </a:r>
            <a:endParaRPr lang="ru-MO" sz="2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1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1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153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" dur="2000"/>
                                        <p:tgtEl>
                                          <p:spTgt spid="215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15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215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3000"/>
                            </p:stCondLst>
                            <p:childTnLst>
                              <p:par>
                                <p:cTn id="2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150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215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15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15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0"/>
                            </p:stCondLst>
                            <p:childTnLst>
                              <p:par>
                                <p:cTn id="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215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3000"/>
                                        <p:tgtEl>
                                          <p:spTgt spid="215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8000"/>
                            </p:stCondLst>
                            <p:childTnLst>
                              <p:par>
                                <p:cTn id="4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5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215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9000"/>
                            </p:stCondLst>
                            <p:childTnLst>
                              <p:par>
                                <p:cTn id="4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215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215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0000"/>
                            </p:stCondLst>
                            <p:childTnLst>
                              <p:par>
                                <p:cTn id="5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215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15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1000"/>
                            </p:stCondLst>
                            <p:childTnLst>
                              <p:par>
                                <p:cTn id="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15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215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2000"/>
                            </p:stCondLst>
                            <p:childTnLst>
                              <p:par>
                                <p:cTn id="6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15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215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3000"/>
                            </p:stCondLst>
                            <p:childTnLst>
                              <p:par>
                                <p:cTn id="7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2" dur="1" fill="hold"/>
                                        <p:tgtEl>
                                          <p:spTgt spid="215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3000"/>
                            </p:stCondLst>
                            <p:childTnLst>
                              <p:par>
                                <p:cTn id="74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6" dur="2000"/>
                                        <p:tgtEl>
                                          <p:spTgt spid="215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5000"/>
                            </p:stCondLst>
                            <p:childTnLst>
                              <p:par>
                                <p:cTn id="78" presetID="5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770" decel="100000"/>
                                        <p:tgtEl>
                                          <p:spTgt spid="2152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1" dur="770" decel="100000"/>
                                        <p:tgtEl>
                                          <p:spTgt spid="2152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82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83" dur="77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84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85" dur="770" fill="hold"/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86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5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17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5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7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15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8000"/>
                            </p:stCondLst>
                            <p:childTnLst>
                              <p:par>
                                <p:cTn id="98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0" dur="500"/>
                                        <p:tgtEl>
                                          <p:spTgt spid="215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18500"/>
                            </p:stCondLst>
                            <p:childTnLst>
                              <p:par>
                                <p:cTn id="102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15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215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20300"/>
                            </p:stCondLst>
                            <p:childTnLst>
                              <p:par>
                                <p:cTn id="109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1" dur="2000"/>
                                        <p:tgtEl>
                                          <p:spTgt spid="21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22300"/>
                            </p:stCondLst>
                            <p:childTnLst>
                              <p:par>
                                <p:cTn id="113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5" dur="1" fill="hold"/>
                                        <p:tgtEl>
                                          <p:spTgt spid="215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22300"/>
                            </p:stCondLst>
                            <p:childTnLst>
                              <p:par>
                                <p:cTn id="117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19" dur="2000"/>
                                        <p:tgtEl>
                                          <p:spTgt spid="21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24300"/>
                            </p:stCondLst>
                            <p:childTnLst>
                              <p:par>
                                <p:cTn id="121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3" dur="1" fill="hold"/>
                                        <p:tgtEl>
                                          <p:spTgt spid="2152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24300"/>
                            </p:stCondLst>
                            <p:childTnLst>
                              <p:par>
                                <p:cTn id="12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7" dur="80"/>
                                        <p:tgtEl>
                                          <p:spTgt spid="2153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28" dur="80"/>
                                        <p:tgtEl>
                                          <p:spTgt spid="2153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9" dur="80"/>
                                        <p:tgtEl>
                                          <p:spTgt spid="2153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24740"/>
                            </p:stCondLst>
                            <p:childTnLst>
                              <p:par>
                                <p:cTn id="131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3" dur="500"/>
                                        <p:tgtEl>
                                          <p:spTgt spid="21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25240"/>
                            </p:stCondLst>
                            <p:childTnLst>
                              <p:par>
                                <p:cTn id="135" presetID="21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37" dur="2000"/>
                                        <p:tgtEl>
                                          <p:spTgt spid="21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519" grpId="0" animBg="1"/>
      <p:bldP spid="21508" grpId="0" animBg="1"/>
      <p:bldP spid="21509" grpId="0" animBg="1"/>
      <p:bldP spid="21510" grpId="0" animBg="1"/>
      <p:bldP spid="21511" grpId="0" animBg="1"/>
      <p:bldP spid="21512" grpId="0" animBg="1"/>
      <p:bldP spid="21513" grpId="0" animBg="1"/>
      <p:bldP spid="21514" grpId="0" animBg="1"/>
      <p:bldP spid="21515" grpId="0" animBg="1"/>
      <p:bldP spid="21516" grpId="0" animBg="1"/>
      <p:bldP spid="21517" grpId="0" animBg="1"/>
      <p:bldP spid="21518" grpId="0" animBg="1"/>
      <p:bldP spid="21520" grpId="0" animBg="1"/>
      <p:bldP spid="21521" grpId="0" animBg="1"/>
      <p:bldP spid="21522" grpId="0" animBg="1"/>
      <p:bldP spid="21523" grpId="0" animBg="1"/>
      <p:bldP spid="21524" grpId="0" animBg="1"/>
      <p:bldP spid="21525" grpId="0" animBg="1"/>
      <p:bldP spid="21526" grpId="0" animBg="1"/>
      <p:bldP spid="21527" grpId="0" animBg="1"/>
      <p:bldP spid="21532" grpId="0" animBg="1"/>
      <p:bldP spid="21533" grpId="0" animBg="1"/>
      <p:bldP spid="21534" grpId="0" animBg="1"/>
      <p:bldP spid="2153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Содержимое 3" descr="i5EaW0oLhpp2bO56gz6CPFBQX1S7ph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1" name="Rectangle 5"/>
          <p:cNvSpPr>
            <a:spLocks noChangeArrowheads="1"/>
          </p:cNvSpPr>
          <p:nvPr/>
        </p:nvSpPr>
        <p:spPr bwMode="auto">
          <a:xfrm>
            <a:off x="3563938" y="2276475"/>
            <a:ext cx="2378075" cy="425450"/>
          </a:xfrm>
          <a:prstGeom prst="rect">
            <a:avLst/>
          </a:prstGeom>
          <a:gradFill rotWithShape="1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Еңбек  тәрбиесі</a:t>
            </a:r>
            <a:endParaRPr lang="ru-RU" sz="16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2" name="Rectangle 6"/>
          <p:cNvSpPr>
            <a:spLocks noChangeArrowheads="1"/>
          </p:cNvSpPr>
          <p:nvPr/>
        </p:nvSpPr>
        <p:spPr bwMode="auto">
          <a:xfrm>
            <a:off x="736600" y="2333625"/>
            <a:ext cx="1727200" cy="647700"/>
          </a:xfrm>
          <a:prstGeom prst="rect">
            <a:avLst/>
          </a:prstGeom>
          <a:gradFill rotWithShape="1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Ақыл-ой  тәрбиесі</a:t>
            </a:r>
            <a:endParaRPr lang="ru-RU" sz="16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3" name="Rectangle 7"/>
          <p:cNvSpPr>
            <a:spLocks noChangeArrowheads="1"/>
          </p:cNvSpPr>
          <p:nvPr/>
        </p:nvSpPr>
        <p:spPr bwMode="auto">
          <a:xfrm>
            <a:off x="6551613" y="2405063"/>
            <a:ext cx="2360612" cy="620712"/>
          </a:xfrm>
          <a:prstGeom prst="rect">
            <a:avLst/>
          </a:prstGeom>
          <a:gradFill rotWithShape="1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Адамгершілік</a:t>
            </a:r>
            <a:r>
              <a:rPr lang="ru-MO" sz="16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тәрбиесі</a:t>
            </a:r>
            <a:endParaRPr lang="ru-RU" sz="16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4" name="Rectangle 8"/>
          <p:cNvSpPr>
            <a:spLocks noChangeArrowheads="1"/>
          </p:cNvSpPr>
          <p:nvPr/>
        </p:nvSpPr>
        <p:spPr bwMode="auto">
          <a:xfrm>
            <a:off x="3832225" y="4349750"/>
            <a:ext cx="1727200" cy="566738"/>
          </a:xfrm>
          <a:prstGeom prst="rect">
            <a:avLst/>
          </a:prstGeom>
          <a:gradFill rotWithShape="1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Эстетикалық</a:t>
            </a:r>
            <a:endParaRPr lang="ru-MO" sz="16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MO" sz="16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тәрбие</a:t>
            </a:r>
            <a:endParaRPr lang="ru-RU" sz="16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5" name="Rectangle 9"/>
          <p:cNvSpPr>
            <a:spLocks noChangeArrowheads="1"/>
          </p:cNvSpPr>
          <p:nvPr/>
        </p:nvSpPr>
        <p:spPr bwMode="auto">
          <a:xfrm>
            <a:off x="520700" y="4132263"/>
            <a:ext cx="2235200" cy="568325"/>
          </a:xfrm>
          <a:prstGeom prst="rect">
            <a:avLst/>
          </a:prstGeom>
          <a:gradFill rotWithShape="1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Экологиялық тәрбие</a:t>
            </a:r>
            <a:endParaRPr lang="ru-RU" sz="16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6" name="Rectangle 10"/>
          <p:cNvSpPr>
            <a:spLocks noChangeArrowheads="1"/>
          </p:cNvSpPr>
          <p:nvPr/>
        </p:nvSpPr>
        <p:spPr bwMode="auto">
          <a:xfrm>
            <a:off x="6767513" y="3989388"/>
            <a:ext cx="1601787" cy="649287"/>
          </a:xfrm>
          <a:prstGeom prst="rect">
            <a:avLst/>
          </a:prstGeom>
          <a:gradFill rotWithShape="1">
            <a:gsLst>
              <a:gs pos="0">
                <a:srgbClr val="005CBF"/>
              </a:gs>
              <a:gs pos="25000">
                <a:srgbClr val="0087E6"/>
              </a:gs>
              <a:gs pos="75000">
                <a:srgbClr val="21D6E0"/>
              </a:gs>
              <a:gs pos="100000">
                <a:srgbClr val="03D4A8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MO" sz="1600" b="1" dirty="0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600" b="1" dirty="0" err="1">
                <a:solidFill>
                  <a:schemeClr val="bg2"/>
                </a:solidFill>
                <a:latin typeface="Times New Roman" pitchFamily="18" charset="0"/>
                <a:cs typeface="Times New Roman" pitchFamily="18" charset="0"/>
              </a:rPr>
              <a:t>тәрбиесі</a:t>
            </a:r>
            <a:endParaRPr lang="ru-RU" sz="1600" b="1" dirty="0">
              <a:solidFill>
                <a:schemeClr val="bg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7" name="Rectangle 11"/>
          <p:cNvSpPr>
            <a:spLocks noChangeArrowheads="1"/>
          </p:cNvSpPr>
          <p:nvPr/>
        </p:nvSpPr>
        <p:spPr bwMode="auto">
          <a:xfrm>
            <a:off x="376238" y="5141913"/>
            <a:ext cx="2535237" cy="16002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B2F"/>
              </a:gs>
              <a:gs pos="100000">
                <a:schemeClr val="accent1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Табиғатты  қорғау  дәстүрлері.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Аңшылық  және  саятшылық  салты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Экологиялық тақырыптарға  арналған  тыйым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сөздер.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Мал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өрісі  және 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оны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түрлері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Жануарлар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дүниесін  және  өсімдік-топырақ  жамылғысын  қорғау.</a:t>
            </a:r>
            <a:endParaRPr lang="ru-RU" sz="1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8" name="Rectangle 12"/>
          <p:cNvSpPr>
            <a:spLocks noChangeArrowheads="1"/>
          </p:cNvSpPr>
          <p:nvPr/>
        </p:nvSpPr>
        <p:spPr bwMode="auto">
          <a:xfrm>
            <a:off x="3400425" y="5213350"/>
            <a:ext cx="2736850" cy="16002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B2F"/>
              </a:gs>
              <a:gs pos="100000">
                <a:schemeClr val="accent1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Этномузыкалық  аспаптарда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ойнау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Халық  әндері  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мен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билерінің  тарихы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Зергерлік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бұйымдар  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мен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әшекейлер  жасау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Айтыс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дєстүрі.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Ою-өрнектердің  тарихы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Сурет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салу.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Таңбалы  тастар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Ұлттық  қолөнер  туындылары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Тән  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мен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жан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сұлулығы</a:t>
            </a:r>
            <a:endParaRPr lang="ru-RU" sz="1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09" name="Rectangle 13"/>
          <p:cNvSpPr>
            <a:spLocks noChangeArrowheads="1"/>
          </p:cNvSpPr>
          <p:nvPr/>
        </p:nvSpPr>
        <p:spPr bwMode="auto">
          <a:xfrm>
            <a:off x="6497638" y="5141913"/>
            <a:ext cx="2376487" cy="1511300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B2F"/>
              </a:gs>
              <a:gs pos="100000">
                <a:schemeClr val="accent1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Әскери-жауынгерлік  өнер.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Ұлттық-спорттық  ойындар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Ат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құлағында  ойнау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Төзімділік,  қаһармандық  һәм  батырлық  дәстүрлері.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Соғыс  өнері.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Әскери-көшпенділік  тұрмыс  салты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болмысы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10" name="Rectangle 14"/>
          <p:cNvSpPr>
            <a:spLocks noChangeArrowheads="1"/>
          </p:cNvSpPr>
          <p:nvPr/>
        </p:nvSpPr>
        <p:spPr bwMode="auto">
          <a:xfrm>
            <a:off x="179388" y="765175"/>
            <a:ext cx="2952750" cy="11509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B2F"/>
              </a:gs>
              <a:gs pos="100000">
                <a:schemeClr val="accent1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Күрделі  ұғымдарды  қабылдау.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Ой-пікірлерді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жетілдіру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Қоршаған  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орта мен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тұрмыс  қайшылықтары  туралы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көзқарас  қалыптастыру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Ойлау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және  талдау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Жаттау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Есте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сақтау.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Қайталау</a:t>
            </a:r>
            <a:endParaRPr lang="ru-RU" sz="1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11" name="Rectangle 15"/>
          <p:cNvSpPr>
            <a:spLocks noChangeArrowheads="1"/>
          </p:cNvSpPr>
          <p:nvPr/>
        </p:nvSpPr>
        <p:spPr bwMode="auto">
          <a:xfrm>
            <a:off x="3203575" y="749300"/>
            <a:ext cx="3187700" cy="12398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B2F"/>
              </a:gs>
              <a:gs pos="100000">
                <a:schemeClr val="accent1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Малды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күтіп-баптау.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Егін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егу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және  диханшылық.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Кесте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тігу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Жіп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иіру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Киіз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үй  тігу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жєне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жинау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Көші-қон  салты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Балық  аулау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Мал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жаю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Бұйымдар  жасау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Үй 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салу (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асар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).  Мал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етін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мүшелеу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Малды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күтіп-баптау  дәстүрлері.</a:t>
            </a:r>
            <a:endParaRPr lang="ru-RU" sz="1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12" name="Rectangle 16"/>
          <p:cNvSpPr>
            <a:spLocks noChangeArrowheads="1"/>
          </p:cNvSpPr>
          <p:nvPr/>
        </p:nvSpPr>
        <p:spPr bwMode="auto">
          <a:xfrm>
            <a:off x="6713538" y="892175"/>
            <a:ext cx="2430462" cy="1023938"/>
          </a:xfrm>
          <a:prstGeom prst="rect">
            <a:avLst/>
          </a:prstGeom>
          <a:gradFill rotWithShape="1">
            <a:gsLst>
              <a:gs pos="0">
                <a:schemeClr val="accent1"/>
              </a:gs>
              <a:gs pos="50000">
                <a:srgbClr val="E2EB2F"/>
              </a:gs>
              <a:gs pos="100000">
                <a:schemeClr val="accent1"/>
              </a:gs>
            </a:gsLst>
            <a:lin ang="2700000" scaled="1"/>
          </a:gra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Ұлттық  салт-дәстүрлер  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мен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мейрам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жораларды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қастерлеу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Үлкен  адамдарды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сыйлау</a:t>
            </a:r>
            <a:r>
              <a:rPr lang="ru-MO" sz="12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  </a:t>
            </a:r>
            <a:r>
              <a:rPr lang="ru-MO" sz="12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Жақсы  қасиетерді  және  әдеттерді  үйрену.</a:t>
            </a:r>
            <a:endParaRPr lang="ru-RU" sz="18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13" name="Line 17"/>
          <p:cNvSpPr>
            <a:spLocks noChangeShapeType="1"/>
          </p:cNvSpPr>
          <p:nvPr/>
        </p:nvSpPr>
        <p:spPr bwMode="auto">
          <a:xfrm flipH="1" flipV="1">
            <a:off x="1528763" y="2981325"/>
            <a:ext cx="1677987" cy="52863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14" name="Line 18"/>
          <p:cNvSpPr>
            <a:spLocks noChangeShapeType="1"/>
          </p:cNvSpPr>
          <p:nvPr/>
        </p:nvSpPr>
        <p:spPr bwMode="auto">
          <a:xfrm flipV="1">
            <a:off x="6208713" y="3052763"/>
            <a:ext cx="1223962" cy="4270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15" name="Line 19"/>
          <p:cNvSpPr>
            <a:spLocks noChangeShapeType="1"/>
          </p:cNvSpPr>
          <p:nvPr/>
        </p:nvSpPr>
        <p:spPr bwMode="auto">
          <a:xfrm flipH="1">
            <a:off x="1673225" y="3557588"/>
            <a:ext cx="1511300" cy="50323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16" name="Line 20"/>
          <p:cNvSpPr>
            <a:spLocks noChangeShapeType="1"/>
          </p:cNvSpPr>
          <p:nvPr/>
        </p:nvSpPr>
        <p:spPr bwMode="auto">
          <a:xfrm>
            <a:off x="6137275" y="3557588"/>
            <a:ext cx="1511300" cy="4318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17" name="Line 21"/>
          <p:cNvSpPr>
            <a:spLocks noChangeShapeType="1"/>
          </p:cNvSpPr>
          <p:nvPr/>
        </p:nvSpPr>
        <p:spPr bwMode="auto">
          <a:xfrm flipV="1">
            <a:off x="4697413" y="2708275"/>
            <a:ext cx="19050" cy="36353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18" name="Line 22"/>
          <p:cNvSpPr>
            <a:spLocks noChangeShapeType="1"/>
          </p:cNvSpPr>
          <p:nvPr/>
        </p:nvSpPr>
        <p:spPr bwMode="auto">
          <a:xfrm>
            <a:off x="4768850" y="3989388"/>
            <a:ext cx="0" cy="3429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19" name="Line 23"/>
          <p:cNvSpPr>
            <a:spLocks noChangeShapeType="1"/>
          </p:cNvSpPr>
          <p:nvPr/>
        </p:nvSpPr>
        <p:spPr bwMode="auto">
          <a:xfrm>
            <a:off x="1673225" y="4684713"/>
            <a:ext cx="0" cy="4572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20" name="Line 24"/>
          <p:cNvSpPr>
            <a:spLocks noChangeShapeType="1"/>
          </p:cNvSpPr>
          <p:nvPr/>
        </p:nvSpPr>
        <p:spPr bwMode="auto">
          <a:xfrm flipH="1">
            <a:off x="7577138" y="4653136"/>
            <a:ext cx="19198" cy="48877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21" name="Line 25"/>
          <p:cNvSpPr>
            <a:spLocks noChangeShapeType="1"/>
          </p:cNvSpPr>
          <p:nvPr/>
        </p:nvSpPr>
        <p:spPr bwMode="auto">
          <a:xfrm flipV="1">
            <a:off x="1673225" y="1900238"/>
            <a:ext cx="0" cy="433387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22" name="Line 26"/>
          <p:cNvSpPr>
            <a:spLocks noChangeShapeType="1"/>
          </p:cNvSpPr>
          <p:nvPr/>
        </p:nvSpPr>
        <p:spPr bwMode="auto">
          <a:xfrm flipH="1" flipV="1">
            <a:off x="4697413" y="1973263"/>
            <a:ext cx="19050" cy="303212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23" name="Line 27"/>
          <p:cNvSpPr>
            <a:spLocks noChangeShapeType="1"/>
          </p:cNvSpPr>
          <p:nvPr/>
        </p:nvSpPr>
        <p:spPr bwMode="auto">
          <a:xfrm flipV="1">
            <a:off x="7721600" y="1905000"/>
            <a:ext cx="0" cy="500063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24" name="Line 28"/>
          <p:cNvSpPr>
            <a:spLocks noChangeShapeType="1"/>
          </p:cNvSpPr>
          <p:nvPr/>
        </p:nvSpPr>
        <p:spPr bwMode="auto">
          <a:xfrm>
            <a:off x="4768850" y="4870450"/>
            <a:ext cx="0" cy="342900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  <p:txBody>
          <a:bodyPr/>
          <a:lstStyle/>
          <a:p>
            <a:endParaRPr lang="ru-RU"/>
          </a:p>
        </p:txBody>
      </p:sp>
      <p:sp>
        <p:nvSpPr>
          <p:cNvPr id="29700" name="Oval 4"/>
          <p:cNvSpPr>
            <a:spLocks noChangeArrowheads="1"/>
          </p:cNvSpPr>
          <p:nvPr/>
        </p:nvSpPr>
        <p:spPr bwMode="auto">
          <a:xfrm>
            <a:off x="3203575" y="2924175"/>
            <a:ext cx="3024188" cy="1081088"/>
          </a:xfrm>
          <a:prstGeom prst="ellipse">
            <a:avLst/>
          </a:prstGeom>
          <a:gradFill rotWithShape="1">
            <a:gsLst>
              <a:gs pos="0">
                <a:schemeClr val="tx2"/>
              </a:gs>
              <a:gs pos="100000">
                <a:schemeClr val="accent1"/>
              </a:gs>
            </a:gsLst>
            <a:path path="shape">
              <a:fillToRect l="50000" t="50000" r="50000" b="50000"/>
            </a:path>
          </a:gra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algn="ctr"/>
            <a:r>
              <a:rPr lang="ru-MO" sz="16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Әлеуметтік  </a:t>
            </a:r>
            <a:r>
              <a:rPr lang="ru-MO" sz="1600" b="1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орта  </a:t>
            </a:r>
            <a:r>
              <a:rPr lang="ru-MO" sz="16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және  ұлттық</a:t>
            </a:r>
            <a:endParaRPr lang="en-US" sz="16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MO" sz="1600" b="1" dirty="0" err="1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тәлім-тәрбие үрдісі</a:t>
            </a:r>
            <a:endParaRPr lang="ru-RU" sz="1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725" name="Rectangle 29"/>
          <p:cNvSpPr>
            <a:spLocks noChangeArrowheads="1"/>
          </p:cNvSpPr>
          <p:nvPr/>
        </p:nvSpPr>
        <p:spPr bwMode="auto">
          <a:xfrm>
            <a:off x="395288" y="276225"/>
            <a:ext cx="8280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ctr"/>
            <a:r>
              <a:rPr lang="kk-KZ" sz="16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Ұлттық тәрбие үрдісінің халық тұрмысында кешенді жүргізілу жүйесі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72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4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8" dur="1" fill="hold"/>
                                        <p:tgtEl>
                                          <p:spTgt spid="2971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000"/>
                            </p:stCondLst>
                            <p:childTnLst>
                              <p:par>
                                <p:cTn id="2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2" dur="1" fill="hold"/>
                                        <p:tgtEl>
                                          <p:spTgt spid="2970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26" dur="1" fill="hold"/>
                                        <p:tgtEl>
                                          <p:spTgt spid="2971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000"/>
                            </p:stCondLst>
                            <p:childTnLst>
                              <p:par>
                                <p:cTn id="2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0" dur="1" fill="hold"/>
                                        <p:tgtEl>
                                          <p:spTgt spid="2970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4" dur="1" fill="hold"/>
                                        <p:tgtEl>
                                          <p:spTgt spid="2971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38" dur="1" fill="hold"/>
                                        <p:tgtEl>
                                          <p:spTgt spid="2970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000"/>
                            </p:stCondLst>
                            <p:childTnLst>
                              <p:par>
                                <p:cTn id="4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2" dur="1" fill="hold"/>
                                        <p:tgtEl>
                                          <p:spTgt spid="2971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2000"/>
                            </p:stCondLst>
                            <p:childTnLst>
                              <p:par>
                                <p:cTn id="4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46" dur="1" fill="hold"/>
                                        <p:tgtEl>
                                          <p:spTgt spid="29706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0" dur="1" fill="hold"/>
                                        <p:tgtEl>
                                          <p:spTgt spid="2971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2000"/>
                            </p:stCondLst>
                            <p:childTnLst>
                              <p:par>
                                <p:cTn id="5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4" dur="1" fill="hold"/>
                                        <p:tgtEl>
                                          <p:spTgt spid="2970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2000"/>
                            </p:stCondLst>
                            <p:childTnLst>
                              <p:par>
                                <p:cTn id="5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58" dur="1" fill="hold"/>
                                        <p:tgtEl>
                                          <p:spTgt spid="2971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2000"/>
                            </p:stCondLst>
                            <p:childTnLst>
                              <p:par>
                                <p:cTn id="6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2" dur="1" fill="hold"/>
                                        <p:tgtEl>
                                          <p:spTgt spid="2970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2000"/>
                            </p:stCondLst>
                            <p:childTnLst>
                              <p:par>
                                <p:cTn id="6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66" dur="1" fill="hold"/>
                                        <p:tgtEl>
                                          <p:spTgt spid="2972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0" dur="1" fill="hold"/>
                                        <p:tgtEl>
                                          <p:spTgt spid="2971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4" dur="1" fill="hold"/>
                                        <p:tgtEl>
                                          <p:spTgt spid="2972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78" dur="1" fill="hold"/>
                                        <p:tgtEl>
                                          <p:spTgt spid="29711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2000"/>
                            </p:stCondLst>
                            <p:childTnLst>
                              <p:par>
                                <p:cTn id="8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2" dur="1" fill="hold"/>
                                        <p:tgtEl>
                                          <p:spTgt spid="29723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2000"/>
                            </p:stCondLst>
                            <p:childTnLst>
                              <p:par>
                                <p:cTn id="8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86" dur="1" fill="hold"/>
                                        <p:tgtEl>
                                          <p:spTgt spid="29712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0" dur="1" fill="hold"/>
                                        <p:tgtEl>
                                          <p:spTgt spid="29720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000"/>
                            </p:stCondLst>
                            <p:childTnLst>
                              <p:par>
                                <p:cTn id="92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4" dur="1" fill="hold"/>
                                        <p:tgtEl>
                                          <p:spTgt spid="2970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2000"/>
                            </p:stCondLst>
                            <p:childTnLst>
                              <p:par>
                                <p:cTn id="96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98" dur="1" fill="hold"/>
                                        <p:tgtEl>
                                          <p:spTgt spid="29724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2000"/>
                            </p:stCondLst>
                            <p:childTnLst>
                              <p:par>
                                <p:cTn id="100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2" dur="1" fill="hold"/>
                                        <p:tgtEl>
                                          <p:spTgt spid="2970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2000"/>
                            </p:stCondLst>
                            <p:childTnLst>
                              <p:par>
                                <p:cTn id="104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06" dur="1" fill="hold"/>
                                        <p:tgtEl>
                                          <p:spTgt spid="29719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2000"/>
                            </p:stCondLst>
                            <p:childTnLst>
                              <p:par>
                                <p:cTn id="108" presetID="24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10" dur="1" fill="hold"/>
                                        <p:tgtEl>
                                          <p:spTgt spid="2970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701" grpId="0" animBg="1"/>
      <p:bldP spid="29702" grpId="0" animBg="1"/>
      <p:bldP spid="29703" grpId="0" animBg="1"/>
      <p:bldP spid="29704" grpId="0" animBg="1"/>
      <p:bldP spid="29705" grpId="0" animBg="1"/>
      <p:bldP spid="29706" grpId="0" animBg="1"/>
      <p:bldP spid="29707" grpId="0" animBg="1"/>
      <p:bldP spid="29708" grpId="0" animBg="1"/>
      <p:bldP spid="29709" grpId="0" animBg="1"/>
      <p:bldP spid="29710" grpId="0" animBg="1"/>
      <p:bldP spid="29711" grpId="0" animBg="1"/>
      <p:bldP spid="29712" grpId="0" animBg="1"/>
      <p:bldP spid="29713" grpId="0" animBg="1"/>
      <p:bldP spid="29714" grpId="0" animBg="1"/>
      <p:bldP spid="29715" grpId="0" animBg="1"/>
      <p:bldP spid="29716" grpId="0" animBg="1"/>
      <p:bldP spid="29717" grpId="0" animBg="1"/>
      <p:bldP spid="29718" grpId="0" animBg="1"/>
      <p:bldP spid="29719" grpId="0" animBg="1"/>
      <p:bldP spid="29720" grpId="0" animBg="1"/>
      <p:bldP spid="29721" grpId="0" animBg="1"/>
      <p:bldP spid="29722" grpId="0" animBg="1"/>
      <p:bldP spid="29723" grpId="0" animBg="1"/>
      <p:bldP spid="29724" grpId="0" animBg="1"/>
      <p:bldP spid="29700" grpId="0" animBg="1"/>
      <p:bldP spid="2972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15616" y="620688"/>
            <a:ext cx="7272808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Эстетикалық тәрбие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жаратылыс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дүниесіндегі немесе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өнер туындысындағы сұлулық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пен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әсемдікті қабылдап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ғибраттануға баулитын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адамның эстетикалық сезімін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талғамын қалыптастыратын тәрбие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Эстетикалық тәрбие мектеп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жасына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дейінгі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кезеңнен басталады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Эстетикалық тәрбие арқылы 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бала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қоршаған ортадағы әсемдікті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үйлесімділікті көре білуге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алған әсерін шығарм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жұмысында көрсетуге, бейнелей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білуге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үйренеді.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Мектепте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Эстетикалық тәрбие барлық оқу-тәрбие процесінде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жүзеге асырылады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Баланы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тәрбиелеуде әдебиет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музыка,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бейнелеу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өнері сабақтарының, сыныптан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мектептен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тыс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жұмыстардың маңызы зор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Эстетикалық тәрбие ақыл-ой, адамгершілік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дене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тәрбиелерімен тығыз байланысты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Ол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адамды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рухани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байытып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көркем-шығарм.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қабілетін дамытуға ықпал етуге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тиісті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Эстетикалық тәрбие берудегі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негізгі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бастау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қайнар көз дәстүрлі қазақ қоғамында ғасырлар бойы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қордаланған құндылықтар жүйесі, рухани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мұралары, халық ауыз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әдебиеті болуы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жа</a:t>
            </a:r>
            <a:r>
              <a:rPr lang="kk-KZ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һ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андану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дәуіріндегі рухани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азғындау қаупінен сақтанатын бірден-бір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жол</a:t>
            </a:r>
            <a:r>
              <a:rPr lang="ru-RU" sz="20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259632" y="332656"/>
            <a:ext cx="655272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Эстетикалық тәрбиенің мақсаты 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жеке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адамның эстетикалық мәдениетін дамыту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Оның негізгі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компонентері</a:t>
            </a:r>
            <a:r>
              <a:rPr lang="ru-RU" sz="24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Эстетикалық қабылдау.</a:t>
            </a:r>
            <a:endParaRPr lang="ru-RU" sz="2400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Эстетикалық сезім</a:t>
            </a: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 typeface="Wingdings" pitchFamily="2" charset="2"/>
              <a:buChar char="Ø"/>
            </a:pPr>
            <a:r>
              <a:rPr lang="ru-RU" sz="2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Эстетикалық талғам.</a:t>
            </a:r>
            <a:endParaRPr lang="ru-RU" sz="2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1(67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979712" y="2780928"/>
            <a:ext cx="5904656" cy="382960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971600" y="764704"/>
            <a:ext cx="6984776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Қазақ халқында көшпенділік өмір жағдайына байланысты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табиғи өзгерістерге өте нәзік байқағыштық тән.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Кең далада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қозғалыс бағытын дұрыс 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табу,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жайылымдардық күйін анықтау, ауа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райының өзгерісін алдын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ала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болжау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өсімдіктердің атын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өте дәл тауып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қою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, т.с.с.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Халықтың эстетикалық тәрбие жүйесінде лирикалық, үйелмендік, тұрмыстың, әдет-ғұрыптық, еңбектік және 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т.б.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әндер 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мен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өлеңдер ерекше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орын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алады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Бұлар 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да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эстетикалық тәрбиенің құралдары ретінде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қызмет етті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Халқымыздың әндері 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жанры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және тақырыбы жағынан 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бай.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Халқымыздың тұрмысына енген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қолданбалы қолөнер бұйымдары, олардың өшекейленіп жасалуы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эстетикалық тәрбиеде өз алдына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бір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сала.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Ағаш, тері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, металл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өңдеудегі өнері әлемге әйгілі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Эстетикалық тәрбиеде халық ауыз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әдебиетінің маңызы зор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Оның мазмұны халқымыздың бүкіл өмір тәжірибесін қамти отырып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жас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ұрпақ санасын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әсемдік сезімін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000" dirty="0" err="1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талғамын дамытады</a:t>
            </a:r>
            <a:r>
              <a:rPr lang="ru-RU" sz="2000" dirty="0" smtClean="0">
                <a:solidFill>
                  <a:srgbClr val="80008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solidFill>
                <a:srgbClr val="80008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5ddbfc603cc32741e134e05ef9e7b6b233996fc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346</TotalTime>
  <Words>865</Words>
  <Application>Microsoft Office PowerPoint</Application>
  <PresentationFormat>Экран (4:3)</PresentationFormat>
  <Paragraphs>80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Открытая</vt:lpstr>
      <vt:lpstr> Қазақ этнопедагогикасындағы эстетикалық тәрбие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Этнопедагогикалық ой - пікірлердің шығу тарихы және дамуы.</dc:title>
  <dc:creator>RePack by SPecialiST</dc:creator>
  <cp:lastModifiedBy>FUJITSU</cp:lastModifiedBy>
  <cp:revision>51</cp:revision>
  <dcterms:created xsi:type="dcterms:W3CDTF">2013-09-18T17:59:51Z</dcterms:created>
  <dcterms:modified xsi:type="dcterms:W3CDTF">2016-01-05T17:42:06Z</dcterms:modified>
</cp:coreProperties>
</file>